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5"/>
  </p:notesMasterIdLst>
  <p:sldIdLst>
    <p:sldId id="495" r:id="rId2"/>
    <p:sldId id="406" r:id="rId3"/>
    <p:sldId id="479" r:id="rId4"/>
    <p:sldId id="489" r:id="rId5"/>
    <p:sldId id="487" r:id="rId6"/>
    <p:sldId id="488" r:id="rId7"/>
    <p:sldId id="480" r:id="rId8"/>
    <p:sldId id="481" r:id="rId9"/>
    <p:sldId id="490" r:id="rId10"/>
    <p:sldId id="491" r:id="rId11"/>
    <p:sldId id="493" r:id="rId12"/>
    <p:sldId id="492" r:id="rId13"/>
    <p:sldId id="4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FE8B4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22" autoAdjust="0"/>
    <p:restoredTop sz="96190"/>
  </p:normalViewPr>
  <p:slideViewPr>
    <p:cSldViewPr snapToGrid="0">
      <p:cViewPr varScale="1">
        <p:scale>
          <a:sx n="62" d="100"/>
          <a:sy n="62" d="100"/>
        </p:scale>
        <p:origin x="504" y="56"/>
      </p:cViewPr>
      <p:guideLst/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5AE2-43AC-144B-AE88-DCB376799F11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E5BB-E6B0-B84A-ABCD-9A3E9C2D78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02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34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3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6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24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92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5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19BB-83DD-97B3-DAB9-D901B8D84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0716"/>
            <a:ext cx="9144000" cy="220423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9EB7E-907C-40C0-47E3-4F658EA2E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650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B712D-787D-EDA5-46B6-489FDC6E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C5ABE-632F-EC60-BE5E-5195A838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AAAF1-391B-0001-09F6-BEA02355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7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E31514-F8EA-5D4E-B45D-65DD78DB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9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12D0-9A7D-5D6E-38C2-BB95A5D5B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738" y="365125"/>
            <a:ext cx="8967061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1692F-6EDE-879A-79A8-C33884CA0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FF8BF-64B1-B0E0-F421-1EB065E8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3645-5821-62D1-C1F7-B2123D19C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4C133-1692-070B-E225-1C72BE45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4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CC38-AA60-65AB-582E-5E54EB5E6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812B6-6C62-A55C-89B0-A6009F313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5AA15-A687-6C1A-1BAF-623FD9D7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32E9-F297-B5E3-0EDE-A97E8B3F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22C7D-0968-75D6-E807-BC19CB32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42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770C-D750-51B6-4572-819D2370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738" y="365125"/>
            <a:ext cx="8967061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DEF10-612F-3034-1DC8-15AC05D0B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234FD-AE2E-06EB-66B1-F3EB92D4A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BB30F-2C09-D6C0-A6D3-DF70144E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C0FCD-BA28-AE3B-D45D-2AA9E176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5F562-1DDD-FCC2-D981-9424ACC9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99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D619-4CFB-92C4-12D6-59932CAE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244" y="365125"/>
            <a:ext cx="9015144" cy="1149351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FDC2-B2D5-AC69-D804-686B14DA2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D3252-7D60-2B05-8235-9634BCBB7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96C34-0BE1-DDAB-DDF2-6815809F0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3DC2C-BC6A-9584-E41B-48AC62E74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C97E8D-EFA4-6F47-A4E1-36A0FC5A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DECC4-9292-2DF8-A5A5-130F88CC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E58D8-0B36-6F1B-D3C1-0DB60EE8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2471-5560-78C1-844B-4A9B5A1B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2236" y="365125"/>
            <a:ext cx="8951563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B363D-8758-5656-3244-7033A3BB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C757-F332-0D50-81CE-E411AC9A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B02CD-E355-2444-D9F4-3749F3C3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9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EABD-3A25-7525-79DE-A41581A2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1445-76A7-6EBA-C6F2-7E0E7F845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24E80-8503-7F94-D564-0515F1800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A96E1-5295-F264-2F90-24D1514B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4FB1-CB24-4B4C-BFD4-AD276D9A4059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FA587-1F81-F27C-D770-5CB9058D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67B1-893F-305F-F8E9-6C79BE37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F3F6-C255-4AC5-91C2-3F61B6509B3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1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B56C0B-E29B-4842-B417-82BD0105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41A95EC-0528-8A4C-BE96-445CDE1B34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133" y="1705342"/>
            <a:ext cx="11487066" cy="4932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Body text Arial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5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BB4406-02B4-284F-84C5-A21F22E6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FEA054A-F191-E34B-8C26-BA11F3F0C0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50" y="1627188"/>
            <a:ext cx="11474450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8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7D4C-725A-EDC8-8367-0CBB569C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576" y="365125"/>
            <a:ext cx="90032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AD01C-0684-B4A2-4540-98F2830FE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7A184-F002-4292-AE03-FD7C3CAEF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F624FB1-CB24-4B4C-BFD4-AD276D9A4059}" type="datetimeFigureOut">
              <a:rPr lang="en-GB" smtClean="0"/>
              <a:pPr/>
              <a:t>06/05/2024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1EB6D-A71B-93E3-2833-466F8D484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6FDCB-5172-474A-9BF4-F40270C15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82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0A19F3F6-C255-4AC5-91C2-3F61B6509B36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7" name="Picture 6" descr="ECER 2024 logo">
            <a:extLst>
              <a:ext uri="{FF2B5EF4-FFF2-40B4-BE49-F238E27FC236}">
                <a16:creationId xmlns:a16="http://schemas.microsoft.com/office/drawing/2014/main" id="{CB7B066D-FC60-71DD-F8A4-D64A9BB89AF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04384" y="341634"/>
            <a:ext cx="2046192" cy="119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70" r:id="rId7"/>
    <p:sldLayoutId id="2147483774" r:id="rId8"/>
    <p:sldLayoutId id="2147483775" r:id="rId9"/>
    <p:sldLayoutId id="214748377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present-with-real-time-automatic-captions-or-subtitles-in-powerpoint-68d20e49-aec3-456a-939d-34a79e8ddd5f#:~:text=Set%20up%20captions%20and%20subtitles,-You%20can%20choose&amp;text=(Classic%20Ribbon)%20On%20the%20View,select%20the%20one%20you%20want." TargetMode="External"/><Relationship Id="rId2" Type="http://schemas.openxmlformats.org/officeDocument/2006/relationships/hyperlink" Target="https://support.microsoft.com/en-us/office/improve-accessibility-with-the-accessibility-checker-a16f6de0-2f39-4a2b-8bd8-5ad801426c7f?ui=en-us&amp;rs=en-us&amp;ad=u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era-ecer.de/ecer-annual-conference/faqs-and-advice/accessibility/how-to-make-your-presentation-accessib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ixabay.com/en/check-mark-tick-mark-check-correct-1292787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AC1971-C890-B84C-A9E8-0CEE6D49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348" y="3092963"/>
            <a:ext cx="9120337" cy="67207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Guidance </a:t>
            </a:r>
            <a:r>
              <a:rPr lang="en-US" sz="3200" dirty="0"/>
              <a:t>N</a:t>
            </a:r>
            <a:r>
              <a:rPr lang="en-US" sz="3200" dirty="0">
                <a:solidFill>
                  <a:schemeClr val="tx1"/>
                </a:solidFill>
              </a:rPr>
              <a:t>otes for Preparing Accessible Presentations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009075-E3C4-36C2-EF33-6208F6CDB8A9}"/>
              </a:ext>
            </a:extLst>
          </p:cNvPr>
          <p:cNvSpPr txBox="1"/>
          <p:nvPr/>
        </p:nvSpPr>
        <p:spPr>
          <a:xfrm>
            <a:off x="1983906" y="5442345"/>
            <a:ext cx="82241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CONFERENCE ON EDUCATIONAL RESEARCH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</p:txBody>
      </p:sp>
      <p:pic>
        <p:nvPicPr>
          <p:cNvPr id="7" name="Picture 6" descr="ECER 2024 Logo">
            <a:extLst>
              <a:ext uri="{FF2B5EF4-FFF2-40B4-BE49-F238E27FC236}">
                <a16:creationId xmlns:a16="http://schemas.microsoft.com/office/drawing/2014/main" id="{4994C2D9-2DA2-E5AD-A536-A2267F9D4B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900" y="584658"/>
            <a:ext cx="2464199" cy="132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3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5EF8B-BAC1-DCCF-405A-FB7D94A20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GB" dirty="0"/>
              <a:t>Use active rather than passive voice.</a:t>
            </a:r>
          </a:p>
          <a:p>
            <a:pPr fontAlgn="base"/>
            <a:r>
              <a:rPr lang="en-GB" dirty="0"/>
              <a:t>Be concise; avoid using long, dense paragraphs.</a:t>
            </a:r>
          </a:p>
          <a:p>
            <a:pPr fontAlgn="base"/>
            <a:r>
              <a:rPr lang="en-GB" dirty="0"/>
              <a:t>Write in simple clear language using everyday words.</a:t>
            </a:r>
          </a:p>
          <a:p>
            <a:pPr fontAlgn="base"/>
            <a:r>
              <a:rPr lang="en-GB" dirty="0"/>
              <a:t>Use images to support text (remember to provide Alt Text to images).</a:t>
            </a:r>
          </a:p>
          <a:p>
            <a:pPr fontAlgn="base"/>
            <a:r>
              <a:rPr lang="en-GB" dirty="0"/>
              <a:t>Consider using bullet points and numbering rather than continuous prose.</a:t>
            </a:r>
          </a:p>
          <a:p>
            <a:pPr fontAlgn="base"/>
            <a:r>
              <a:rPr lang="en-GB" dirty="0"/>
              <a:t>Give instructions clearly.</a:t>
            </a:r>
          </a:p>
          <a:p>
            <a:pPr fontAlgn="base"/>
            <a:r>
              <a:rPr lang="en-GB" dirty="0"/>
              <a:t>Avoid double negatives.</a:t>
            </a:r>
          </a:p>
          <a:p>
            <a:pPr fontAlgn="base"/>
            <a:r>
              <a:rPr lang="en-GB" dirty="0"/>
              <a:t>Avoid acronyms and abbreviations where possible; always provide the expanded form when first used.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DE57E1-7808-21A9-9337-C4699C5173B7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Writing style</a:t>
            </a:r>
          </a:p>
        </p:txBody>
      </p:sp>
    </p:spTree>
    <p:extLst>
      <p:ext uri="{BB962C8B-B14F-4D97-AF65-F5344CB8AC3E}">
        <p14:creationId xmlns:p14="http://schemas.microsoft.com/office/powerpoint/2010/main" val="302479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D8365-B3A0-9328-F038-5AD56CE3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542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Run the Accessibility Checker in PowerPoint to ensure your presentation is easily readable for all audiences. </a:t>
            </a:r>
            <a:r>
              <a:rPr lang="en-GB" sz="2000" dirty="0">
                <a:hlinkClick r:id="rId2"/>
              </a:rPr>
              <a:t>https://support.microsoft.com/en-us/office/improve-accessibility-with-the-accessibility-checker-a16f6de0-2f39-4a2b-8bd8-5ad801426c7f?ui=en-us&amp;rs=en-us&amp;ad=us</a:t>
            </a:r>
            <a:endParaRPr lang="en-GB" sz="2000" dirty="0"/>
          </a:p>
          <a:p>
            <a:r>
              <a:rPr lang="en-GB" sz="2600" dirty="0"/>
              <a:t>Set up the </a:t>
            </a:r>
            <a:r>
              <a:rPr lang="en-GB" sz="2600" dirty="0" err="1"/>
              <a:t>Powerpoint</a:t>
            </a:r>
            <a:r>
              <a:rPr lang="en-GB" sz="2600" dirty="0"/>
              <a:t> presentation to </a:t>
            </a:r>
            <a:r>
              <a:rPr lang="en-US" sz="2600" dirty="0"/>
              <a:t>transcribe your words as you present and display them on-screen as captions (in the same language you are speaking), or as subtitles (translated to another language). </a:t>
            </a:r>
            <a:r>
              <a:rPr lang="en-US" sz="2000" dirty="0">
                <a:hlinkClick r:id="rId3"/>
              </a:rPr>
              <a:t>https://support.microsoft.com/en-us/office/present-with-real-time-automatic-captions-or-subtitles-in-powerpoint-68d20e49-aec3-456a-939d-34a79e8ddd5f#:~:text=Set%20up%20captions%20and%20subtitles,-You%20can%20choose&amp;text=(Classic%20Ribbon)%20On%20the%20Vie</a:t>
            </a:r>
            <a:endParaRPr lang="en-US" sz="2000" dirty="0"/>
          </a:p>
          <a:p>
            <a:endParaRPr lang="en-GB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E2F207-411D-FF04-D1A5-731C746CA2C3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Presenting</a:t>
            </a:r>
          </a:p>
        </p:txBody>
      </p:sp>
    </p:spTree>
    <p:extLst>
      <p:ext uri="{BB962C8B-B14F-4D97-AF65-F5344CB8AC3E}">
        <p14:creationId xmlns:p14="http://schemas.microsoft.com/office/powerpoint/2010/main" val="135434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D8365-B3A0-9328-F038-5AD56CE3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698"/>
            <a:ext cx="10515600" cy="3839799"/>
          </a:xfrm>
        </p:spPr>
        <p:txBody>
          <a:bodyPr/>
          <a:lstStyle/>
          <a:p>
            <a:r>
              <a:rPr lang="en-GB" dirty="0"/>
              <a:t>Arrive well in advance at the presentation venue to familiarize yourself with technical equipment. </a:t>
            </a:r>
          </a:p>
          <a:p>
            <a:r>
              <a:rPr lang="en-GB" dirty="0"/>
              <a:t>Always use a microphone if one is available. </a:t>
            </a:r>
          </a:p>
          <a:p>
            <a:r>
              <a:rPr lang="en-GB" dirty="0"/>
              <a:t>Test the volume of the video. </a:t>
            </a:r>
          </a:p>
          <a:p>
            <a:r>
              <a:rPr lang="en-GB" dirty="0"/>
              <a:t>Remember to allow sufficient time to </a:t>
            </a:r>
            <a:r>
              <a:rPr lang="en-US" dirty="0"/>
              <a:t>complete your presentation so that you do not have to speak too quickly (English might not be everyone’s first language).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A2330-5421-D633-BF76-EB03616371EE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Presenting</a:t>
            </a:r>
          </a:p>
        </p:txBody>
      </p:sp>
    </p:spTree>
    <p:extLst>
      <p:ext uri="{BB962C8B-B14F-4D97-AF65-F5344CB8AC3E}">
        <p14:creationId xmlns:p14="http://schemas.microsoft.com/office/powerpoint/2010/main" val="143263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D8365-B3A0-9328-F038-5AD56CE3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698"/>
            <a:ext cx="10515600" cy="3839799"/>
          </a:xfrm>
        </p:spPr>
        <p:txBody>
          <a:bodyPr/>
          <a:lstStyle/>
          <a:p>
            <a:r>
              <a:rPr lang="en-US" dirty="0"/>
              <a:t>Consult additional guidance, which provides more specific details on various aspects, available on the EERA website: </a:t>
            </a:r>
            <a:r>
              <a:rPr lang="en-US" sz="2400" b="0" i="0" dirty="0">
                <a:effectLst/>
                <a:latin typeface="Calibri" panose="020F0502020204030204" pitchFamily="34" charset="0"/>
                <a:hlinkClick r:id="rId2"/>
              </a:rPr>
              <a:t>https://eera-ecer.de/ecer-annual-conference/faqs-and-advice/accessibility/how-to-make-your-presentation-accessible</a:t>
            </a:r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A2330-5421-D633-BF76-EB03616371EE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Further guidance</a:t>
            </a:r>
          </a:p>
        </p:txBody>
      </p:sp>
    </p:spTree>
    <p:extLst>
      <p:ext uri="{BB962C8B-B14F-4D97-AF65-F5344CB8AC3E}">
        <p14:creationId xmlns:p14="http://schemas.microsoft.com/office/powerpoint/2010/main" val="56176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AC1971-C890-B84C-A9E8-0CEE6D49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289" y="700339"/>
            <a:ext cx="9120337" cy="67207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Guidance notes – delete slide before presenting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9C078D-DC58-BB42-B166-BC5D40841D8B}"/>
              </a:ext>
            </a:extLst>
          </p:cNvPr>
          <p:cNvSpPr txBox="1"/>
          <p:nvPr/>
        </p:nvSpPr>
        <p:spPr>
          <a:xfrm>
            <a:off x="304801" y="2038026"/>
            <a:ext cx="11512825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These slides are intended to support presenters at ECER 2024 conference. 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Please adapt to your presentation but try to respect accessibility rules to allow more colleagues to access your presentation.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endParaRPr lang="en-GB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Title of presentation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Name of authors/ presenter(s)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Arial" panose="020B0604020202020204" pitchFamily="34" charset="0"/>
              </a:rPr>
              <a:t>Affiliation (if appropriate, e.g. University of XYZ)</a:t>
            </a:r>
          </a:p>
        </p:txBody>
      </p:sp>
    </p:spTree>
    <p:extLst>
      <p:ext uri="{BB962C8B-B14F-4D97-AF65-F5344CB8AC3E}">
        <p14:creationId xmlns:p14="http://schemas.microsoft.com/office/powerpoint/2010/main" val="313967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170A5C-DD49-93F7-29E1-40EC1082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84C98-D7F7-9E83-C5B0-A7215B9D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78025"/>
            <a:ext cx="10058401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Make sure font sizes are large (at least 24pt) and can be seen when presenting.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Use a sans serif font like Arial, Calibri or Helvetica as letters can appear less crowded. Alternatives include Verdana, Tahoma, Century Gothic, Trebuchet, Calibri, Open Sans. </a:t>
            </a:r>
          </a:p>
          <a:p>
            <a:pPr fontAlgn="base">
              <a:spcAft>
                <a:spcPts val="1200"/>
              </a:spcAft>
            </a:pPr>
            <a:r>
              <a:rPr lang="en-GB" sz="2400" dirty="0"/>
              <a:t>Avoid underlining and italics as this can make the text appear to run together and cause crowding. Use bold for emphasis.</a:t>
            </a:r>
          </a:p>
          <a:p>
            <a:pPr fontAlgn="base">
              <a:spcAft>
                <a:spcPts val="1200"/>
              </a:spcAft>
            </a:pPr>
            <a:r>
              <a:rPr lang="en-GB" sz="2400" dirty="0"/>
              <a:t>Avoid using all capital letters and uppercase letters for continuous text. Lower case letters are easier to read.</a:t>
            </a:r>
          </a:p>
        </p:txBody>
      </p:sp>
    </p:spTree>
    <p:extLst>
      <p:ext uri="{BB962C8B-B14F-4D97-AF65-F5344CB8AC3E}">
        <p14:creationId xmlns:p14="http://schemas.microsoft.com/office/powerpoint/2010/main" val="109724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CBEE9F-44C3-BE3F-EC25-DB95724F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instructions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71A9A-AEC2-17D1-11CA-81E99B15F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04949"/>
            <a:ext cx="5257800" cy="3192689"/>
          </a:xfrm>
        </p:spPr>
        <p:txBody>
          <a:bodyPr/>
          <a:lstStyle/>
          <a:p>
            <a:r>
              <a:rPr lang="en-GB" dirty="0"/>
              <a:t>Keep text short and to the point.</a:t>
            </a:r>
          </a:p>
          <a:p>
            <a:r>
              <a:rPr lang="en-GB" dirty="0"/>
              <a:t>Use sufficient blank space.</a:t>
            </a:r>
          </a:p>
          <a:p>
            <a:r>
              <a:rPr lang="en-GB" dirty="0"/>
              <a:t>Avoid using PowerPoint inbuilt animations.</a:t>
            </a:r>
          </a:p>
          <a:p>
            <a:r>
              <a:rPr lang="en-GB" dirty="0"/>
              <a:t>Avoid using inbuilt action buttons and other shapes as navigation.</a:t>
            </a:r>
          </a:p>
        </p:txBody>
      </p:sp>
      <p:pic>
        <p:nvPicPr>
          <p:cNvPr id="7" name="Content Placeholder 6" descr="A green check mark&#10;&#10;">
            <a:extLst>
              <a:ext uri="{FF2B5EF4-FFF2-40B4-BE49-F238E27FC236}">
                <a16:creationId xmlns:a16="http://schemas.microsoft.com/office/drawing/2014/main" id="{BC2F4222-C460-71BE-5D3A-241302D6C0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870268" y="1825625"/>
            <a:ext cx="4423860" cy="4351338"/>
          </a:xfrm>
        </p:spPr>
      </p:pic>
    </p:spTree>
    <p:extLst>
      <p:ext uri="{BB962C8B-B14F-4D97-AF65-F5344CB8AC3E}">
        <p14:creationId xmlns:p14="http://schemas.microsoft.com/office/powerpoint/2010/main" val="90842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63884-745F-1CD9-2B8B-4E5B3BBD0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8C0B6-388D-D117-4A8E-7023BF8F1A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49" y="1855788"/>
            <a:ext cx="11474450" cy="4606925"/>
          </a:xfrm>
        </p:spPr>
        <p:txBody>
          <a:bodyPr/>
          <a:lstStyle/>
          <a:p>
            <a:r>
              <a:rPr lang="en-GB" dirty="0"/>
              <a:t>Include alternative text (alt text) with all visuals.</a:t>
            </a:r>
          </a:p>
          <a:p>
            <a:r>
              <a:rPr lang="en-GB" dirty="0"/>
              <a:t>In the alt text briefly describe the image and mention the existence of the text and its intent.</a:t>
            </a:r>
          </a:p>
          <a:p>
            <a:r>
              <a:rPr lang="en-GB" dirty="0"/>
              <a:t>Avoid using text in images as the sole method of conveying information. If you must use an image with text in it, repeat that text in the document. </a:t>
            </a:r>
          </a:p>
          <a:p>
            <a:r>
              <a:rPr lang="en-GB" dirty="0"/>
              <a:t>If using charts, provide alt text.</a:t>
            </a:r>
          </a:p>
          <a:p>
            <a:r>
              <a:rPr lang="en-US" dirty="0"/>
              <a:t>Avoid using PowerPoint for demonstrating instructional processes, such as software use, as it may involve numerous shapes and images, all of which would necessitate alt text.</a:t>
            </a:r>
          </a:p>
        </p:txBody>
      </p:sp>
    </p:spTree>
    <p:extLst>
      <p:ext uri="{BB962C8B-B14F-4D97-AF65-F5344CB8AC3E}">
        <p14:creationId xmlns:p14="http://schemas.microsoft.com/office/powerpoint/2010/main" val="201551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A9332-DC5E-B5DC-F9DC-891DE14FEA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49" y="2236788"/>
            <a:ext cx="11474450" cy="3663269"/>
          </a:xfrm>
        </p:spPr>
        <p:txBody>
          <a:bodyPr/>
          <a:lstStyle/>
          <a:p>
            <a:r>
              <a:rPr lang="en-GB" dirty="0"/>
              <a:t>Use a simple table structure and specify column header information.</a:t>
            </a:r>
          </a:p>
          <a:p>
            <a:r>
              <a:rPr lang="en-GB" dirty="0"/>
              <a:t>Ensure tables don't contain split cells, merged cells or nested tables.</a:t>
            </a:r>
          </a:p>
          <a:p>
            <a:r>
              <a:rPr lang="en-GB" dirty="0"/>
              <a:t>Don't have any completely blank rows or columns.</a:t>
            </a:r>
          </a:p>
          <a:p>
            <a:r>
              <a:rPr lang="en-GB" dirty="0"/>
              <a:t>Add alt text to your table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4BC43C-CDA4-75EF-BB34-2249DEA8CAA6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12671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7AE7-790E-374F-98D3-31609964D7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49" y="1969717"/>
            <a:ext cx="11474450" cy="4606925"/>
          </a:xfrm>
        </p:spPr>
        <p:txBody>
          <a:bodyPr/>
          <a:lstStyle/>
          <a:p>
            <a:r>
              <a:rPr lang="en-GB" dirty="0"/>
              <a:t>If embedding video in your presentation, make videos accessible to visually impaired and hearing-impaired users.</a:t>
            </a:r>
          </a:p>
          <a:p>
            <a:r>
              <a:rPr lang="en-GB" dirty="0"/>
              <a:t>Subtitles typically contain a transcription (or translation) of the dialogue.</a:t>
            </a:r>
          </a:p>
          <a:p>
            <a:r>
              <a:rPr lang="en-GB" dirty="0"/>
              <a:t>Closed captions typically also describe audio cues such as music or sound effects that occur off-screen.</a:t>
            </a:r>
          </a:p>
          <a:p>
            <a:r>
              <a:rPr lang="en-GB" dirty="0"/>
              <a:t>Video description means audio-narrated descriptions of a video's key visual elements. These descriptions are inserted into natural pauses in the program's dialogue. Video description makes video more accessible to individuals who are blind or visually impaired.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B6E9FC-A8F2-D7E4-479D-032330218A16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Videos</a:t>
            </a:r>
          </a:p>
        </p:txBody>
      </p:sp>
    </p:spTree>
    <p:extLst>
      <p:ext uri="{BB962C8B-B14F-4D97-AF65-F5344CB8AC3E}">
        <p14:creationId xmlns:p14="http://schemas.microsoft.com/office/powerpoint/2010/main" val="303984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5ABA-05C7-C642-9A95-762F3AAD8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910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Use single colour backgrounds. Avoid background patterns or pictures and distracting surrounds.</a:t>
            </a:r>
          </a:p>
          <a:p>
            <a:r>
              <a:rPr lang="en-GB" dirty="0"/>
              <a:t>Use sufficient contrast levels between background and text.</a:t>
            </a:r>
          </a:p>
          <a:p>
            <a:r>
              <a:rPr lang="en-GB" dirty="0"/>
              <a:t>Use dark coloured text on a light (not white) background.</a:t>
            </a:r>
          </a:p>
          <a:p>
            <a:r>
              <a:rPr lang="en-GB" dirty="0"/>
              <a:t>Avoid green and red/pink, as these colours are difficult for those who have colour blindness.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EE8EB53-747E-1D0B-0C73-5EE38411AD70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/>
              <a:t>Colours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3523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E2D1C-7A80-490C-8AD2-FB612258A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744"/>
            <a:ext cx="10515600" cy="3432044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Left align text, without justification. This makes it easier to find the start and finish of each line and ensures even spacing between words.</a:t>
            </a:r>
          </a:p>
          <a:p>
            <a:pPr fontAlgn="base"/>
            <a:r>
              <a:rPr lang="en-GB" dirty="0"/>
              <a:t>Avoid multiple columns (as used in newspapers).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BDC7CD-8EF2-31F5-EA4D-9831070BAF28}"/>
              </a:ext>
            </a:extLst>
          </p:cNvPr>
          <p:cNvSpPr txBox="1">
            <a:spLocks/>
          </p:cNvSpPr>
          <p:nvPr/>
        </p:nvSpPr>
        <p:spPr>
          <a:xfrm>
            <a:off x="2549236" y="513550"/>
            <a:ext cx="9210963" cy="88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Layout</a:t>
            </a:r>
          </a:p>
        </p:txBody>
      </p:sp>
    </p:spTree>
    <p:extLst>
      <p:ext uri="{BB962C8B-B14F-4D97-AF65-F5344CB8AC3E}">
        <p14:creationId xmlns:p14="http://schemas.microsoft.com/office/powerpoint/2010/main" val="237698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829</Words>
  <Application>Microsoft Office PowerPoint</Application>
  <PresentationFormat>Breitbild</PresentationFormat>
  <Paragraphs>73</Paragraphs>
  <Slides>13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Aptos Display</vt:lpstr>
      <vt:lpstr>Arial</vt:lpstr>
      <vt:lpstr>Calibri</vt:lpstr>
      <vt:lpstr>Office Theme</vt:lpstr>
      <vt:lpstr>Guidance Notes for Preparing Accessible Presentations</vt:lpstr>
      <vt:lpstr>Guidance notes – delete slide before presenting</vt:lpstr>
      <vt:lpstr>General instructions</vt:lpstr>
      <vt:lpstr>General instructions 2</vt:lpstr>
      <vt:lpstr>Images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Michelle Proyer</dc:creator>
  <cp:keywords/>
  <dc:description/>
  <cp:lastModifiedBy>DD</cp:lastModifiedBy>
  <cp:revision>61</cp:revision>
  <dcterms:created xsi:type="dcterms:W3CDTF">2021-01-06T14:22:07Z</dcterms:created>
  <dcterms:modified xsi:type="dcterms:W3CDTF">2024-05-06T08:14:18Z</dcterms:modified>
  <cp:category/>
</cp:coreProperties>
</file>